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53"/>
  </p:notesMasterIdLst>
  <p:handoutMasterIdLst>
    <p:handoutMasterId r:id="rId54"/>
  </p:handoutMasterIdLst>
  <p:sldIdLst>
    <p:sldId id="312" r:id="rId5"/>
    <p:sldId id="313" r:id="rId6"/>
    <p:sldId id="314" r:id="rId7"/>
    <p:sldId id="315" r:id="rId8"/>
    <p:sldId id="317" r:id="rId9"/>
    <p:sldId id="316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34" r:id="rId27"/>
    <p:sldId id="335" r:id="rId28"/>
    <p:sldId id="336" r:id="rId29"/>
    <p:sldId id="337" r:id="rId30"/>
    <p:sldId id="339" r:id="rId31"/>
    <p:sldId id="338" r:id="rId32"/>
    <p:sldId id="340" r:id="rId33"/>
    <p:sldId id="341" r:id="rId34"/>
    <p:sldId id="342" r:id="rId35"/>
    <p:sldId id="343" r:id="rId36"/>
    <p:sldId id="345" r:id="rId37"/>
    <p:sldId id="346" r:id="rId38"/>
    <p:sldId id="348" r:id="rId39"/>
    <p:sldId id="347" r:id="rId40"/>
    <p:sldId id="349" r:id="rId41"/>
    <p:sldId id="350" r:id="rId42"/>
    <p:sldId id="351" r:id="rId43"/>
    <p:sldId id="352" r:id="rId44"/>
    <p:sldId id="353" r:id="rId45"/>
    <p:sldId id="354" r:id="rId46"/>
    <p:sldId id="355" r:id="rId47"/>
    <p:sldId id="356" r:id="rId48"/>
    <p:sldId id="357" r:id="rId49"/>
    <p:sldId id="358" r:id="rId50"/>
    <p:sldId id="359" r:id="rId51"/>
    <p:sldId id="360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5EF"/>
    <a:srgbClr val="D2EADB"/>
    <a:srgbClr val="DC4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9" autoAdjust="0"/>
    <p:restoredTop sz="96314" autoAdjust="0"/>
  </p:normalViewPr>
  <p:slideViewPr>
    <p:cSldViewPr snapToGrid="0">
      <p:cViewPr varScale="1">
        <p:scale>
          <a:sx n="109" d="100"/>
          <a:sy n="109" d="100"/>
        </p:scale>
        <p:origin x="702" y="108"/>
      </p:cViewPr>
      <p:guideLst/>
    </p:cSldViewPr>
  </p:slideViewPr>
  <p:outlineViewPr>
    <p:cViewPr>
      <p:scale>
        <a:sx n="33" d="100"/>
        <a:sy n="33" d="100"/>
      </p:scale>
      <p:origin x="0" y="-34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26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D7A934-0635-4E76-95FD-43993B1828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A72F8-57B8-4FBF-B54E-88A861E91D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73EFC-B541-4D39-ACAE-B43588005231}" type="datetimeFigureOut">
              <a:rPr lang="en-US" smtClean="0"/>
              <a:t>9/1/2023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A6038-4A3D-4CE4-A3B5-D6E9761212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86FF7-47DD-4A75-85A8-6445E3411E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FC685-2169-447E-B5F0-6D799AEBC2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5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853E1-56A0-44E9-A74E-5E9F6164A239}" type="datetimeFigureOut">
              <a:rPr lang="en-US" smtClean="0"/>
              <a:t>9/1/2023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26890-3464-4466-B789-5BB6DD4ADC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77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522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09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23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429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876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281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4717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106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546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329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831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9151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5971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9692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890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0520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7590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860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666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8155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706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8543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5213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269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8991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599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2213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2735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1156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2185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0298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878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249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5903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007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7299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87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7927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466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301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7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988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996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71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1" name="Subtitl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/>
          <a:lstStyle>
            <a:lvl1pPr algn="ctr"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6" name="Graphic 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540107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63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797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Content</a:t>
            </a:r>
          </a:p>
        </p:txBody>
      </p:sp>
      <p:sp>
        <p:nvSpPr>
          <p:cNvPr id="11" name="Date Placeholder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035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>
            <a:normAutofit/>
          </a:bodyPr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8" name="Graphic 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01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8" name="Content Placeholder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c 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4" name="Graphic 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99" name="Date Placeholder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00" name="Footer Placeholder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01" name="Slide Number Placeholder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8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368" name="Picture Placeholder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9" name="Picture Placeholder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5" name="Date Placeholder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86" name="Footer Placeholder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87" name="Slide Number Placeholder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aphic 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c 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c 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c 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07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ADD TITLE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/>
          <a:lstStyle>
            <a:lvl1pPr algn="ctr">
              <a:buFontTx/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5" name="Graphic 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5" name="Graphic 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30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c 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0" name="Date Placeholder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Footer Placeholder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192" name="Slide Number Placeholder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71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1" name="Date Placeholder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Footer Placeholder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4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anchor="ctr"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/>
          <a:lstStyle>
            <a:lvl1pPr algn="ctr">
              <a:buFontTx/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350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9C9F9430-37D6-4AED-B459-D6F6251D0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Date Placeholder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Footer Placeholder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63" name="Slide Number Placeholder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4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Date Placeholder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Footer Placeholder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51" name="Slide Number Placeholder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64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5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www.michaeldebellis.com/post/removing-ontology-prefixes-from-swrl-rules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Welcome to 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6761037" y="2329958"/>
            <a:ext cx="1950525" cy="1654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96803" y="1986464"/>
            <a:ext cx="2341685" cy="2341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107761" y="4133488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8131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482080" y="2547257"/>
            <a:ext cx="5527040" cy="177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07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Disjoint Classes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(ex06)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E8751-91EE-C06D-2D65-F110C4AD2F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1104" y="4570005"/>
            <a:ext cx="1828800" cy="600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0795FA-073E-7B2A-AB33-0FE5EACC59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5163" y="4205235"/>
            <a:ext cx="3906837" cy="134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90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08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Understand Ontology Model File Structure (RDF)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43821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09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Using Create Class Hierarchy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(ex07, ex08)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0010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10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OWL Properties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(ex09)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11083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11 – Inverse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 Properties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(ex10)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81799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1396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12 – </a:t>
            </a:r>
            <a:r>
              <a:rPr lang="en-US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Owl Object</a:t>
            </a:r>
            <a:r>
              <a:rPr lang="en-US" altLang="zh-CN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 Property Characteristics</a:t>
            </a:r>
            <a:endParaRPr lang="en-CA" sz="36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80E2C-F027-7EFC-6C07-553CF70232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6156" y="3827347"/>
            <a:ext cx="2013052" cy="283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5371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13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OWL Property Domains and Ranges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(ex11/ex12)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41131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14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Existential Restrictions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(ex13)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05888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15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(ex14: NamePizza and MargheritaPizza)</a:t>
            </a:r>
            <a:endParaRPr lang="en-CA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9316" y="4777800"/>
            <a:ext cx="1283248" cy="1825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936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16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spc="0" dirty="0">
                <a:latin typeface="Aharoni" panose="02010803020104030203" pitchFamily="2" charset="-79"/>
                <a:cs typeface="Aharoni" panose="02010803020104030203" pitchFamily="2" charset="-79"/>
              </a:rPr>
              <a:t>(ex15: Create Restrictions that define a MargheritaPizza)</a:t>
            </a:r>
            <a:endParaRPr lang="en-CA" sz="2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9316" y="4777800"/>
            <a:ext cx="1283248" cy="1825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499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4FB3-28B1-E31C-E393-1CAEE7E7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Initialize Protege</a:t>
            </a:r>
          </a:p>
        </p:txBody>
      </p:sp>
      <p:pic>
        <p:nvPicPr>
          <p:cNvPr id="9" name="Picture Placeholder 8" descr="A black text on a white background">
            <a:extLst>
              <a:ext uri="{FF2B5EF4-FFF2-40B4-BE49-F238E27FC236}">
                <a16:creationId xmlns:a16="http://schemas.microsoft.com/office/drawing/2014/main" id="{653669A5-2F9D-E020-793A-11073C2AB8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325715" y="2477190"/>
            <a:ext cx="3123274" cy="104794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0C5A08-B07A-7683-0266-437B6D6F4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Why Protégé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at a glance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Choose proper 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Installation and initialization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9B1E2-C7A0-B9B5-5E06-E014FE6D5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8D7A5-76B8-C2E8-147E-A76D177AC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DAC7-708A-F44B-9F96-0E3A439C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478F66-0131-7C1A-0E29-0B4FE5A11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863" y="3660069"/>
            <a:ext cx="4893177" cy="256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3647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6769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17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spc="0" dirty="0">
                <a:latin typeface="Aharoni" panose="02010803020104030203" pitchFamily="2" charset="-79"/>
                <a:cs typeface="Aharoni" panose="02010803020104030203" pitchFamily="2" charset="-79"/>
              </a:rPr>
              <a:t>(ex16:  Create AmericanaPizza by Cloning MargheritaPizza and Adding Additional Restrictions)</a:t>
            </a:r>
            <a:endParaRPr lang="en-CA" sz="2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7137" y="4898861"/>
            <a:ext cx="931158" cy="1324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BFB6E-7D1F-7586-F915-D5968083D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24207" y="5090729"/>
            <a:ext cx="1334003" cy="940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3A4028-D218-DC25-47DA-171F6F3940DD}"/>
              </a:ext>
            </a:extLst>
          </p:cNvPr>
          <p:cNvSpPr/>
          <p:nvPr/>
        </p:nvSpPr>
        <p:spPr>
          <a:xfrm>
            <a:off x="9643459" y="5255211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70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46745" cy="157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18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spc="0" dirty="0">
                <a:latin typeface="Aharoni" panose="02010803020104030203" pitchFamily="2" charset="-79"/>
                <a:cs typeface="Aharoni" panose="02010803020104030203" pitchFamily="2" charset="-79"/>
              </a:rPr>
              <a:t>(ex17:  Create AmericanaHotPizza and SohoPizza)</a:t>
            </a:r>
            <a:endParaRPr lang="en-CA" sz="2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5219" y="4041086"/>
            <a:ext cx="620119" cy="882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BFB6E-7D1F-7586-F915-D5968083D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2971" y="5617099"/>
            <a:ext cx="984615" cy="694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3A4028-D218-DC25-47DA-171F6F3940DD}"/>
              </a:ext>
            </a:extLst>
          </p:cNvPr>
          <p:cNvSpPr/>
          <p:nvPr/>
        </p:nvSpPr>
        <p:spPr>
          <a:xfrm>
            <a:off x="9576149" y="571449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0992262-2FEC-0BD9-6B01-0B140FD26FE3}"/>
              </a:ext>
            </a:extLst>
          </p:cNvPr>
          <p:cNvSpPr/>
          <p:nvPr/>
        </p:nvSpPr>
        <p:spPr>
          <a:xfrm rot="5400000">
            <a:off x="8612473" y="5020339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D7DB22-6232-096E-3634-CDD5D974E3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0321" y="5570418"/>
            <a:ext cx="984616" cy="787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CE96EE-31E8-D674-7396-9A7CAE06EF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9170" y="4067767"/>
            <a:ext cx="776287" cy="828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D183AD-76BA-B68E-11EB-F39327831FB0}"/>
              </a:ext>
            </a:extLst>
          </p:cNvPr>
          <p:cNvSpPr/>
          <p:nvPr/>
        </p:nvSpPr>
        <p:spPr>
          <a:xfrm>
            <a:off x="9576149" y="423233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65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46745" cy="157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19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spc="0" dirty="0">
                <a:latin typeface="Aharoni" panose="02010803020104030203" pitchFamily="2" charset="-79"/>
                <a:cs typeface="Aharoni" panose="02010803020104030203" pitchFamily="2" charset="-79"/>
              </a:rPr>
              <a:t>(ex18:  Make Subclasses of NamedPizza Disjoint)</a:t>
            </a:r>
            <a:endParaRPr lang="en-CA" sz="2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5219" y="4041086"/>
            <a:ext cx="620119" cy="882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BFB6E-7D1F-7586-F915-D5968083D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2971" y="5617099"/>
            <a:ext cx="984615" cy="694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3A4028-D218-DC25-47DA-171F6F3940DD}"/>
              </a:ext>
            </a:extLst>
          </p:cNvPr>
          <p:cNvSpPr/>
          <p:nvPr/>
        </p:nvSpPr>
        <p:spPr>
          <a:xfrm>
            <a:off x="9576149" y="571449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0992262-2FEC-0BD9-6B01-0B140FD26FE3}"/>
              </a:ext>
            </a:extLst>
          </p:cNvPr>
          <p:cNvSpPr/>
          <p:nvPr/>
        </p:nvSpPr>
        <p:spPr>
          <a:xfrm rot="5400000">
            <a:off x="8612473" y="5020339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D7DB22-6232-096E-3634-CDD5D974E3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0321" y="5570418"/>
            <a:ext cx="984616" cy="787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CE96EE-31E8-D674-7396-9A7CAE06EF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9170" y="4067767"/>
            <a:ext cx="776287" cy="828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D183AD-76BA-B68E-11EB-F39327831FB0}"/>
              </a:ext>
            </a:extLst>
          </p:cNvPr>
          <p:cNvSpPr/>
          <p:nvPr/>
        </p:nvSpPr>
        <p:spPr>
          <a:xfrm>
            <a:off x="9576149" y="423233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39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20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Detecting a Class that can’t Have Members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(ex19)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61420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21 – Primitive Classes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(ex20: Create the CheesyPizza class)</a:t>
            </a:r>
            <a:endParaRPr lang="en-CA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633340D-4B74-4FB1-15A2-28DA3694FE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846766"/>
              </p:ext>
            </p:extLst>
          </p:nvPr>
        </p:nvGraphicFramePr>
        <p:xfrm>
          <a:off x="7060085" y="4607959"/>
          <a:ext cx="4528959" cy="12852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{F5AB1C69-6EDB-4FF4-983F-18BD219EF322}</a:tableStyleId>
              </a:tblPr>
              <a:tblGrid>
                <a:gridCol w="1744980">
                  <a:extLst>
                    <a:ext uri="{9D8B030D-6E8A-4147-A177-3AD203B41FA5}">
                      <a16:colId xmlns:a16="http://schemas.microsoft.com/office/drawing/2014/main" val="2830667860"/>
                    </a:ext>
                  </a:extLst>
                </a:gridCol>
                <a:gridCol w="1393718">
                  <a:extLst>
                    <a:ext uri="{9D8B030D-6E8A-4147-A177-3AD203B41FA5}">
                      <a16:colId xmlns:a16="http://schemas.microsoft.com/office/drawing/2014/main" val="1983832821"/>
                    </a:ext>
                  </a:extLst>
                </a:gridCol>
                <a:gridCol w="1390261">
                  <a:extLst>
                    <a:ext uri="{9D8B030D-6E8A-4147-A177-3AD203B41FA5}">
                      <a16:colId xmlns:a16="http://schemas.microsoft.com/office/drawing/2014/main" val="1755563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Primitive 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Defined Classes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00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Necessary Restrictions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693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Sufficient Restrictions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517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328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22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Convert Primitive Class to Defined Class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>
                <a:latin typeface="Aharoni" panose="02010803020104030203" pitchFamily="2" charset="-79"/>
                <a:cs typeface="Aharoni" panose="02010803020104030203" pitchFamily="2" charset="-79"/>
              </a:rPr>
              <a:t>(ex21)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78971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23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Universal Restrictions</a:t>
            </a:r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(ex22: Create a Defined Class)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97857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25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Defining an Enumerated Class</a:t>
            </a:r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(ex24)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44AFE7-9783-0218-95A0-3516AA76F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1827" y="4816209"/>
            <a:ext cx="2227293" cy="1877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9321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177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24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Automated Classification and Open World Reasoning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spc="0" dirty="0">
                <a:latin typeface="Aharoni" panose="02010803020104030203" pitchFamily="2" charset="-79"/>
                <a:cs typeface="Aharoni" panose="02010803020104030203" pitchFamily="2" charset="-79"/>
              </a:rPr>
              <a:t>(ex23: Add Closure Axiom)</a:t>
            </a:r>
            <a:endParaRPr lang="en-CA" sz="2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2BE7F24-FAA7-4844-5FDE-DAC0B8CF7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678811"/>
              </p:ext>
            </p:extLst>
          </p:nvPr>
        </p:nvGraphicFramePr>
        <p:xfrm>
          <a:off x="6687379" y="4265529"/>
          <a:ext cx="5149462" cy="147902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2574731">
                  <a:extLst>
                    <a:ext uri="{9D8B030D-6E8A-4147-A177-3AD203B41FA5}">
                      <a16:colId xmlns:a16="http://schemas.microsoft.com/office/drawing/2014/main" val="1583403029"/>
                    </a:ext>
                  </a:extLst>
                </a:gridCol>
                <a:gridCol w="2574731">
                  <a:extLst>
                    <a:ext uri="{9D8B030D-6E8A-4147-A177-3AD203B41FA5}">
                      <a16:colId xmlns:a16="http://schemas.microsoft.com/office/drawing/2014/main" val="3792165768"/>
                    </a:ext>
                  </a:extLst>
                </a:gridCol>
              </a:tblGrid>
              <a:tr h="29030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CWA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928388"/>
                  </a:ext>
                </a:extLst>
              </a:tr>
              <a:tr h="930566">
                <a:tc>
                  <a:txBody>
                    <a:bodyPr/>
                    <a:lstStyle/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If a statement is not known to be true, it is not assumed to be false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Knowledge is considered incomplete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OWL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If there is no proof for a statement to be true, it is false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Knowledge is assumed to be complete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Logic programming, databases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503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897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26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Adding Spiciness as a Property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(ex25:  Create and Use the hasSpiciness Property)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65388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32263-79B8-3FBD-F0D7-AF651EDF3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Pizza.owl Tutorial</a:t>
            </a:r>
          </a:p>
        </p:txBody>
      </p:sp>
      <p:pic>
        <p:nvPicPr>
          <p:cNvPr id="9" name="Picture Placeholder 8" descr="A picture containing text, screenshot, letter, font&#10;&#10;Description automatically generated">
            <a:extLst>
              <a:ext uri="{FF2B5EF4-FFF2-40B4-BE49-F238E27FC236}">
                <a16:creationId xmlns:a16="http://schemas.microsoft.com/office/drawing/2014/main" id="{6B82E7E6-AA50-65C3-9940-68398A9D23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5515" y="235676"/>
            <a:ext cx="3516111" cy="641616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5CC0E-3F06-DCF6-67B7-96A5A6ED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Author: Michael </a:t>
            </a:r>
            <a:r>
              <a:rPr lang="en-CA" dirty="0" err="1"/>
              <a:t>DeBellis</a:t>
            </a: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Latest version 3.2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Learn step by step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14 chapters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36 exercises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622BA-81F9-A889-4AEE-D32ACC7E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0854C-38B4-EB1C-D32E-7F5E4F9A7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3A901-B6A8-94B7-9C2B-B66ECF766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0938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27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Cardinality Restrictions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(ex26:  Create an Interesting Pizza that has at least three toppings)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65040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1280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28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Defining a Data Property (ex27)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5AE78DD-A0F4-D3C3-C937-905666A87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410096"/>
              </p:ext>
            </p:extLst>
          </p:nvPr>
        </p:nvGraphicFramePr>
        <p:xfrm>
          <a:off x="6786784" y="3929757"/>
          <a:ext cx="5184210" cy="128009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1889442">
                  <a:extLst>
                    <a:ext uri="{9D8B030D-6E8A-4147-A177-3AD203B41FA5}">
                      <a16:colId xmlns:a16="http://schemas.microsoft.com/office/drawing/2014/main" val="1154394416"/>
                    </a:ext>
                  </a:extLst>
                </a:gridCol>
                <a:gridCol w="1647384">
                  <a:extLst>
                    <a:ext uri="{9D8B030D-6E8A-4147-A177-3AD203B41FA5}">
                      <a16:colId xmlns:a16="http://schemas.microsoft.com/office/drawing/2014/main" val="876323132"/>
                    </a:ext>
                  </a:extLst>
                </a:gridCol>
                <a:gridCol w="1647384">
                  <a:extLst>
                    <a:ext uri="{9D8B030D-6E8A-4147-A177-3AD203B41FA5}">
                      <a16:colId xmlns:a16="http://schemas.microsoft.com/office/drawing/2014/main" val="24539591"/>
                    </a:ext>
                  </a:extLst>
                </a:gridCol>
              </a:tblGrid>
              <a:tr h="42669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OWL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UML OOP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E-R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320770"/>
                  </a:ext>
                </a:extLst>
              </a:tr>
              <a:tr h="42669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Object 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Association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72888"/>
                  </a:ext>
                </a:extLst>
              </a:tr>
              <a:tr h="42669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Datatype 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Attribute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118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026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29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Customize Protégé UI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(ex28: Create Example Pizza Individuals</a:t>
            </a: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ex29: Assign a Data Property Values)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512305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30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Customize Protégé UI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(ex30: Create More Instance and Data Property Values)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21782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31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Customize Protégé UI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(ex31: Create a Datatype Restriction)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22442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32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Customize Protégé UI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(ex32: Create a HighCaloriePizza Defined Class)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154722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33 – Adding Order to an Enumerated Class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966582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34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Chapter 7 Names: IRI’s, Labels, and Namespaces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474142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35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Chapter 8</a:t>
            </a:r>
          </a:p>
          <a:p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A Larger Ontology with some Individuals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528361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36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Chapter 9 Queries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(ex33: Try Some Description Logic Queries)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51846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F85EE-E536-6665-3067-2DB3463A3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008" y="396117"/>
            <a:ext cx="8210948" cy="1158857"/>
          </a:xfrm>
        </p:spPr>
        <p:txBody>
          <a:bodyPr/>
          <a:lstStyle/>
          <a:p>
            <a:r>
              <a:rPr lang="en-CA" dirty="0"/>
              <a:t>Structure of Video 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1632A-0384-34BF-C81C-FC7727573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4793" y="1747592"/>
            <a:ext cx="8879164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Similar like my previous “</a:t>
            </a:r>
            <a:r>
              <a:rPr lang="en-CA" dirty="0" err="1"/>
              <a:t>ArchiSurance</a:t>
            </a:r>
            <a:r>
              <a:rPr lang="en-CA" dirty="0"/>
              <a:t>” and “ArchiMetal” videos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is the tool, we focus on learning ontology structure (from </a:t>
            </a:r>
            <a:r>
              <a:rPr lang="en-CA" dirty="0" err="1"/>
              <a:t>pizza.owl</a:t>
            </a:r>
            <a:r>
              <a:rPr lang="en-CA" dirty="0"/>
              <a:t>) and modeling skills (actual using Protégé)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Every video covers 1 or 1+ exercises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err="1"/>
              <a:t>Github</a:t>
            </a:r>
            <a:r>
              <a:rPr lang="en-CA" dirty="0"/>
              <a:t> repository tracks the snapshot model file, mapping to every video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When applicable, will discuss and abstract certain modeling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Goal: know protégé, know ontology from hands-on practice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32A215-3551-EF00-9F0E-9B348538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FCFD0-793E-A5F8-846E-7CAC99ACD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420DD-1737-244B-9110-B3BF8A9F4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8" descr="Dart on a dartboard">
            <a:extLst>
              <a:ext uri="{FF2B5EF4-FFF2-40B4-BE49-F238E27FC236}">
                <a16:creationId xmlns:a16="http://schemas.microsoft.com/office/drawing/2014/main" id="{8FE60B77-5A30-2544-E5BA-A95D71D8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43" y="5006869"/>
            <a:ext cx="1831157" cy="1220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21011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37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Chapter 9 Queries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(9.2: use SPARQL to query Pizza.owl)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441386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241624"/>
            <a:ext cx="5494020" cy="36759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38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SWRL and SQWRL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600" spc="0" dirty="0">
                <a:latin typeface="Aharoni" panose="02010803020104030203" pitchFamily="2" charset="-79"/>
                <a:cs typeface="Aharoni" panose="02010803020104030203" pitchFamily="2" charset="-79"/>
              </a:rPr>
              <a:t>(ex34: Write Your First SWRL Rule – Give a discount to anyone who has purchased &gt;1 Pizza)</a:t>
            </a:r>
            <a:endParaRPr lang="en-CA" sz="46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182498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5864636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390046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39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SWRL Tip: Removing Ontology Prefixes from SWRL rules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0C5589-A7BF-A2E5-178A-29498AC17F96}"/>
              </a:ext>
            </a:extLst>
          </p:cNvPr>
          <p:cNvSpPr txBox="1"/>
          <p:nvPr/>
        </p:nvSpPr>
        <p:spPr>
          <a:xfrm>
            <a:off x="773723" y="6339227"/>
            <a:ext cx="9775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SWRL Tip Post: </a:t>
            </a:r>
            <a:r>
              <a:rPr lang="en-CA" dirty="0">
                <a:hlinkClick r:id="rId7"/>
              </a:rPr>
              <a:t>https://www.michaeldebellis.com/post/removing-ontology-prefixes-from-swrl-rules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942460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241625"/>
            <a:ext cx="5494020" cy="2717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40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SWRL and SQWRL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(ex35: Write Another SWRL Rule)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562981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241625"/>
            <a:ext cx="5494020" cy="2717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41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SWRL and SQWRL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(ex36: Write a SQWRL Rule)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406584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241625"/>
            <a:ext cx="5494020" cy="2717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42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SHACL – Shaped Constraint Language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(RDF Validation Tool)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924949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241625"/>
            <a:ext cx="5494020" cy="2717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43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Web Protégé – Part 1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B662A6-F9BE-8EC5-129C-761674EF5B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9684" y="4366138"/>
            <a:ext cx="208597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571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241625"/>
            <a:ext cx="5494020" cy="2717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44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Web Protégé – Part 2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B662A6-F9BE-8EC5-129C-761674EF5B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9684" y="4366138"/>
            <a:ext cx="208597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322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241625"/>
            <a:ext cx="5494020" cy="2717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45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WebVOWL</a:t>
            </a:r>
          </a:p>
          <a:p>
            <a:endParaRPr lang="en-US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CA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Web-based Visualization of Ontologies</a:t>
            </a:r>
          </a:p>
        </p:txBody>
      </p:sp>
    </p:spTree>
    <p:extLst>
      <p:ext uri="{BB962C8B-B14F-4D97-AF65-F5344CB8AC3E}">
        <p14:creationId xmlns:p14="http://schemas.microsoft.com/office/powerpoint/2010/main" val="3513865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879771" y="2317237"/>
            <a:ext cx="4830316" cy="2871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02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Structure on pizza.owl case study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113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03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Initial Protégé Environment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78274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04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Create New </a:t>
            </a:r>
            <a:r>
              <a:rPr lang="en-US" altLang="zh-CN" sz="4400" spc="0">
                <a:latin typeface="Aharoni" panose="02010803020104030203" pitchFamily="2" charset="-79"/>
                <a:cs typeface="Aharoni" panose="02010803020104030203" pitchFamily="2" charset="-79"/>
              </a:rPr>
              <a:t>Owl Ontology (ex01,02,03)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91142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05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Named Classes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(ex04)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52200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06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Using a Reasoner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(ex05)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41364872"/>
      </p:ext>
    </p:extLst>
  </p:cSld>
  <p:clrMapOvr>
    <a:masterClrMapping/>
  </p:clrMapOvr>
</p:sld>
</file>

<file path=ppt/theme/theme1.xml><?xml version="1.0" encoding="utf-8"?>
<a:theme xmlns:a="http://schemas.openxmlformats.org/drawingml/2006/main" name="1_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Custom 7">
      <a:majorFont>
        <a:latin typeface="Source Sans Pro 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BAAD304-2F93-484D-AB63-54EA4F7407A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69C5E83-33D9-4150-939F-50A6208AC3A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292DCC9-928C-4FAE-A49E-0F1AC6C10D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Funky shapes design</Template>
  <TotalTime>9680</TotalTime>
  <Words>2534</Words>
  <Application>Microsoft Office PowerPoint</Application>
  <PresentationFormat>Widescreen</PresentationFormat>
  <Paragraphs>414</Paragraphs>
  <Slides>48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Source Sans Pro </vt:lpstr>
      <vt:lpstr>Aharoni</vt:lpstr>
      <vt:lpstr>Arial</vt:lpstr>
      <vt:lpstr>Calibri</vt:lpstr>
      <vt:lpstr>Fredoka One</vt:lpstr>
      <vt:lpstr>Source Sans Pro</vt:lpstr>
      <vt:lpstr>1_FunkyShapesVTI</vt:lpstr>
      <vt:lpstr>Welcome to Building OWL in Protégé</vt:lpstr>
      <vt:lpstr>Initialize Protege</vt:lpstr>
      <vt:lpstr>Pizza.owl Tutorial</vt:lpstr>
      <vt:lpstr>Structure of Video List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OWL in Protégé</dc:title>
  <dc:creator>Zhao Xiaoqi</dc:creator>
  <cp:lastModifiedBy>Zhao Xiaoqi</cp:lastModifiedBy>
  <cp:revision>62</cp:revision>
  <dcterms:created xsi:type="dcterms:W3CDTF">2023-05-12T00:30:20Z</dcterms:created>
  <dcterms:modified xsi:type="dcterms:W3CDTF">2023-09-04T19:50:19Z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2023-05-12T00:35:57Z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f6a07fe9-78b6-4c57-9a67-db045dd4c095</vt:lpwstr>
  </property>
  <property fmtid="{D5CDD505-2E9C-101B-9397-08002B2CF9AE}" pid="9" name="MSIP_Label_19540963-e559-4020-8a90-fe8a502c2801_ContentBits">
    <vt:lpwstr>0</vt:lpwstr>
  </property>
</Properties>
</file>